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0" r:id="rId11"/>
    <p:sldId id="266" r:id="rId12"/>
    <p:sldId id="267" r:id="rId13"/>
    <p:sldId id="268"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7CA4CA-23C7-4ABF-A74A-3F98C63C49B1}"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F7CC7-E1F9-45A0-BC1E-BA25485A835A}" type="slidenum">
              <a:rPr lang="en-US" smtClean="0"/>
              <a:t>‹#›</a:t>
            </a:fld>
            <a:endParaRPr lang="en-US"/>
          </a:p>
        </p:txBody>
      </p:sp>
    </p:spTree>
    <p:extLst>
      <p:ext uri="{BB962C8B-B14F-4D97-AF65-F5344CB8AC3E}">
        <p14:creationId xmlns:p14="http://schemas.microsoft.com/office/powerpoint/2010/main" val="240150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CA4CA-23C7-4ABF-A74A-3F98C63C49B1}"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F7CC7-E1F9-45A0-BC1E-BA25485A835A}" type="slidenum">
              <a:rPr lang="en-US" smtClean="0"/>
              <a:t>‹#›</a:t>
            </a:fld>
            <a:endParaRPr lang="en-US"/>
          </a:p>
        </p:txBody>
      </p:sp>
    </p:spTree>
    <p:extLst>
      <p:ext uri="{BB962C8B-B14F-4D97-AF65-F5344CB8AC3E}">
        <p14:creationId xmlns:p14="http://schemas.microsoft.com/office/powerpoint/2010/main" val="105397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CA4CA-23C7-4ABF-A74A-3F98C63C49B1}"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F7CC7-E1F9-45A0-BC1E-BA25485A835A}" type="slidenum">
              <a:rPr lang="en-US" smtClean="0"/>
              <a:t>‹#›</a:t>
            </a:fld>
            <a:endParaRPr lang="en-US"/>
          </a:p>
        </p:txBody>
      </p:sp>
    </p:spTree>
    <p:extLst>
      <p:ext uri="{BB962C8B-B14F-4D97-AF65-F5344CB8AC3E}">
        <p14:creationId xmlns:p14="http://schemas.microsoft.com/office/powerpoint/2010/main" val="248515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CA4CA-23C7-4ABF-A74A-3F98C63C49B1}"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F7CC7-E1F9-45A0-BC1E-BA25485A835A}" type="slidenum">
              <a:rPr lang="en-US" smtClean="0"/>
              <a:t>‹#›</a:t>
            </a:fld>
            <a:endParaRPr lang="en-US"/>
          </a:p>
        </p:txBody>
      </p:sp>
    </p:spTree>
    <p:extLst>
      <p:ext uri="{BB962C8B-B14F-4D97-AF65-F5344CB8AC3E}">
        <p14:creationId xmlns:p14="http://schemas.microsoft.com/office/powerpoint/2010/main" val="63132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CA4CA-23C7-4ABF-A74A-3F98C63C49B1}"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F7CC7-E1F9-45A0-BC1E-BA25485A835A}" type="slidenum">
              <a:rPr lang="en-US" smtClean="0"/>
              <a:t>‹#›</a:t>
            </a:fld>
            <a:endParaRPr lang="en-US"/>
          </a:p>
        </p:txBody>
      </p:sp>
    </p:spTree>
    <p:extLst>
      <p:ext uri="{BB962C8B-B14F-4D97-AF65-F5344CB8AC3E}">
        <p14:creationId xmlns:p14="http://schemas.microsoft.com/office/powerpoint/2010/main" val="411961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7CA4CA-23C7-4ABF-A74A-3F98C63C49B1}"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F7CC7-E1F9-45A0-BC1E-BA25485A835A}" type="slidenum">
              <a:rPr lang="en-US" smtClean="0"/>
              <a:t>‹#›</a:t>
            </a:fld>
            <a:endParaRPr lang="en-US"/>
          </a:p>
        </p:txBody>
      </p:sp>
    </p:spTree>
    <p:extLst>
      <p:ext uri="{BB962C8B-B14F-4D97-AF65-F5344CB8AC3E}">
        <p14:creationId xmlns:p14="http://schemas.microsoft.com/office/powerpoint/2010/main" val="140914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7CA4CA-23C7-4ABF-A74A-3F98C63C49B1}" type="datetimeFigureOut">
              <a:rPr lang="en-US" smtClean="0"/>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F7CC7-E1F9-45A0-BC1E-BA25485A835A}" type="slidenum">
              <a:rPr lang="en-US" smtClean="0"/>
              <a:t>‹#›</a:t>
            </a:fld>
            <a:endParaRPr lang="en-US"/>
          </a:p>
        </p:txBody>
      </p:sp>
    </p:spTree>
    <p:extLst>
      <p:ext uri="{BB962C8B-B14F-4D97-AF65-F5344CB8AC3E}">
        <p14:creationId xmlns:p14="http://schemas.microsoft.com/office/powerpoint/2010/main" val="173438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CA4CA-23C7-4ABF-A74A-3F98C63C49B1}" type="datetimeFigureOut">
              <a:rPr lang="en-US" smtClean="0"/>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F7CC7-E1F9-45A0-BC1E-BA25485A835A}" type="slidenum">
              <a:rPr lang="en-US" smtClean="0"/>
              <a:t>‹#›</a:t>
            </a:fld>
            <a:endParaRPr lang="en-US"/>
          </a:p>
        </p:txBody>
      </p:sp>
    </p:spTree>
    <p:extLst>
      <p:ext uri="{BB962C8B-B14F-4D97-AF65-F5344CB8AC3E}">
        <p14:creationId xmlns:p14="http://schemas.microsoft.com/office/powerpoint/2010/main" val="355799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CA4CA-23C7-4ABF-A74A-3F98C63C49B1}" type="datetimeFigureOut">
              <a:rPr lang="en-US" smtClean="0"/>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F7CC7-E1F9-45A0-BC1E-BA25485A835A}" type="slidenum">
              <a:rPr lang="en-US" smtClean="0"/>
              <a:t>‹#›</a:t>
            </a:fld>
            <a:endParaRPr lang="en-US"/>
          </a:p>
        </p:txBody>
      </p:sp>
    </p:spTree>
    <p:extLst>
      <p:ext uri="{BB962C8B-B14F-4D97-AF65-F5344CB8AC3E}">
        <p14:creationId xmlns:p14="http://schemas.microsoft.com/office/powerpoint/2010/main" val="329528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CA4CA-23C7-4ABF-A74A-3F98C63C49B1}"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F7CC7-E1F9-45A0-BC1E-BA25485A835A}" type="slidenum">
              <a:rPr lang="en-US" smtClean="0"/>
              <a:t>‹#›</a:t>
            </a:fld>
            <a:endParaRPr lang="en-US"/>
          </a:p>
        </p:txBody>
      </p:sp>
    </p:spTree>
    <p:extLst>
      <p:ext uri="{BB962C8B-B14F-4D97-AF65-F5344CB8AC3E}">
        <p14:creationId xmlns:p14="http://schemas.microsoft.com/office/powerpoint/2010/main" val="313554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CA4CA-23C7-4ABF-A74A-3F98C63C49B1}"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F7CC7-E1F9-45A0-BC1E-BA25485A835A}" type="slidenum">
              <a:rPr lang="en-US" smtClean="0"/>
              <a:t>‹#›</a:t>
            </a:fld>
            <a:endParaRPr lang="en-US"/>
          </a:p>
        </p:txBody>
      </p:sp>
    </p:spTree>
    <p:extLst>
      <p:ext uri="{BB962C8B-B14F-4D97-AF65-F5344CB8AC3E}">
        <p14:creationId xmlns:p14="http://schemas.microsoft.com/office/powerpoint/2010/main" val="122590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CA4CA-23C7-4ABF-A74A-3F98C63C49B1}" type="datetimeFigureOut">
              <a:rPr lang="en-US" smtClean="0"/>
              <a:t>12/10/2020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F7CC7-E1F9-45A0-BC1E-BA25485A835A}" type="slidenum">
              <a:rPr lang="en-US" smtClean="0"/>
              <a:t>‹#›</a:t>
            </a:fld>
            <a:endParaRPr lang="en-US"/>
          </a:p>
        </p:txBody>
      </p:sp>
    </p:spTree>
    <p:extLst>
      <p:ext uri="{BB962C8B-B14F-4D97-AF65-F5344CB8AC3E}">
        <p14:creationId xmlns:p14="http://schemas.microsoft.com/office/powerpoint/2010/main" val="237148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Computer graphics(1)</a:t>
            </a:r>
            <a:endParaRPr lang="en-US" dirty="0"/>
          </a:p>
        </p:txBody>
      </p:sp>
      <p:sp>
        <p:nvSpPr>
          <p:cNvPr id="3" name="Subtitle 2"/>
          <p:cNvSpPr>
            <a:spLocks noGrp="1"/>
          </p:cNvSpPr>
          <p:nvPr>
            <p:ph type="subTitle" idx="1"/>
          </p:nvPr>
        </p:nvSpPr>
        <p:spPr/>
        <p:txBody>
          <a:bodyPr/>
          <a:lstStyle/>
          <a:p>
            <a:r>
              <a:rPr lang="en-US" dirty="0" smtClean="0"/>
              <a:t>Asst. Prof. Iman </a:t>
            </a:r>
            <a:r>
              <a:rPr lang="en-US" dirty="0" err="1" smtClean="0"/>
              <a:t>Qays</a:t>
            </a:r>
            <a:r>
              <a:rPr lang="en-US" dirty="0" smtClean="0"/>
              <a:t> </a:t>
            </a:r>
            <a:r>
              <a:rPr lang="en-US" dirty="0" err="1" smtClean="0"/>
              <a:t>Abduljaleel</a:t>
            </a:r>
            <a:endParaRPr lang="en-US" dirty="0"/>
          </a:p>
        </p:txBody>
      </p:sp>
    </p:spTree>
    <p:extLst>
      <p:ext uri="{BB962C8B-B14F-4D97-AF65-F5344CB8AC3E}">
        <p14:creationId xmlns:p14="http://schemas.microsoft.com/office/powerpoint/2010/main" val="456864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264" t="13586" r="17067" b="18364"/>
          <a:stretch/>
        </p:blipFill>
        <p:spPr>
          <a:xfrm>
            <a:off x="681487" y="-1"/>
            <a:ext cx="8712679" cy="6582121"/>
          </a:xfrm>
          <a:prstGeom prst="rect">
            <a:avLst/>
          </a:prstGeom>
        </p:spPr>
      </p:pic>
    </p:spTree>
    <p:extLst>
      <p:ext uri="{BB962C8B-B14F-4D97-AF65-F5344CB8AC3E}">
        <p14:creationId xmlns:p14="http://schemas.microsoft.com/office/powerpoint/2010/main" val="1436523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Frame Buffers </a:t>
            </a:r>
          </a:p>
        </p:txBody>
      </p:sp>
      <p:sp>
        <p:nvSpPr>
          <p:cNvPr id="3" name="Content Placeholder 2"/>
          <p:cNvSpPr>
            <a:spLocks noGrp="1"/>
          </p:cNvSpPr>
          <p:nvPr>
            <p:ph idx="1"/>
          </p:nvPr>
        </p:nvSpPr>
        <p:spPr/>
        <p:txBody>
          <a:bodyPr>
            <a:normAutofit lnSpcReduction="10000"/>
          </a:bodyPr>
          <a:lstStyle/>
          <a:p>
            <a:pPr algn="just"/>
            <a:r>
              <a:rPr lang="en-US" dirty="0"/>
              <a:t>We represent an image by storing values for the color of each pixel in a structured way. Since the earliest computer Visual Display Units (VDUs) of the 1960s, it has become common practice to reserve a large, contiguous block of memory specifically to manipulate the image currently shown on the computer’s display. This piece of memory is referred to as a frame buffer. By reading or writing to this region of memory, we can read or write the color values of pixels at particular positions on the display. </a:t>
            </a:r>
            <a:endParaRPr lang="en-US" dirty="0" smtClean="0"/>
          </a:p>
          <a:p>
            <a:pPr algn="just"/>
            <a:r>
              <a:rPr lang="en-US" dirty="0"/>
              <a:t>We will describe three common frame buffer formats in the subsequent sections; the greyscale, pseudo-color, and true-color formats. </a:t>
            </a:r>
          </a:p>
        </p:txBody>
      </p:sp>
    </p:spTree>
    <p:extLst>
      <p:ext uri="{BB962C8B-B14F-4D97-AF65-F5344CB8AC3E}">
        <p14:creationId xmlns:p14="http://schemas.microsoft.com/office/powerpoint/2010/main" val="1586950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Greyscale Frame Buffer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4149" y="4247177"/>
            <a:ext cx="5074061" cy="2202739"/>
          </a:xfrm>
        </p:spPr>
      </p:pic>
      <p:sp>
        <p:nvSpPr>
          <p:cNvPr id="5" name="TextBox 4"/>
          <p:cNvSpPr txBox="1"/>
          <p:nvPr/>
        </p:nvSpPr>
        <p:spPr>
          <a:xfrm>
            <a:off x="838200" y="1380137"/>
            <a:ext cx="10515600" cy="3046988"/>
          </a:xfrm>
          <a:prstGeom prst="rect">
            <a:avLst/>
          </a:prstGeom>
          <a:noFill/>
        </p:spPr>
        <p:txBody>
          <a:bodyPr wrap="square" rtlCol="0">
            <a:spAutoFit/>
          </a:bodyPr>
          <a:lstStyle/>
          <a:p>
            <a:pPr algn="just"/>
            <a:r>
              <a:rPr lang="en-US" sz="2400" dirty="0"/>
              <a:t>Arguably the simplest form of frame buffer is the greyscale frame buffer; often mistakenly called ‘black and white’ or ‘monochrome’ frame buffers. Greyscale buffers encodes pixels using various shades of grey. In common implementations, pixels are encoded as an unsigned integer using 8 bits (1 byte) and so can represent 28 = 256 different shades of grey. Usually black is represented by value 0, and white by value 255. A mid-intensity grey pixel has value 128. Consequently an image of width W pixels and height H pixels requires W × H bytes of memory for its frame buffer. </a:t>
            </a:r>
          </a:p>
        </p:txBody>
      </p:sp>
    </p:spTree>
    <p:extLst>
      <p:ext uri="{BB962C8B-B14F-4D97-AF65-F5344CB8AC3E}">
        <p14:creationId xmlns:p14="http://schemas.microsoft.com/office/powerpoint/2010/main" val="1530753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Pseudo-color Frame Buffer </a:t>
            </a:r>
          </a:p>
        </p:txBody>
      </p:sp>
      <p:sp>
        <p:nvSpPr>
          <p:cNvPr id="3" name="Content Placeholder 2"/>
          <p:cNvSpPr>
            <a:spLocks noGrp="1"/>
          </p:cNvSpPr>
          <p:nvPr>
            <p:ph idx="1"/>
          </p:nvPr>
        </p:nvSpPr>
        <p:spPr>
          <a:xfrm>
            <a:off x="674299" y="1394304"/>
            <a:ext cx="10515600" cy="2453077"/>
          </a:xfrm>
        </p:spPr>
        <p:txBody>
          <a:bodyPr>
            <a:normAutofit/>
          </a:bodyPr>
          <a:lstStyle/>
          <a:p>
            <a:pPr algn="just"/>
            <a:r>
              <a:rPr lang="en-US" sz="2400" dirty="0"/>
              <a:t>The pseudo-color frame buffer allows representation of color images. The storage scheme is identical to the greyscale frame buffer. However the pixel values do not represent shades of grey. Instead each possible value (0 − 255) represents a particular color; more specifically, an index into a list of 256 different colors maintained by the video hardware. The colors themselves are stored in a “Color Lookup Table” (CLUT) which is essentially a map &lt; </a:t>
            </a:r>
            <a:r>
              <a:rPr lang="en-US" sz="2400" dirty="0" err="1"/>
              <a:t>colorindex</a:t>
            </a:r>
            <a:r>
              <a:rPr lang="en-US" sz="2400" dirty="0"/>
              <a:t>, color &gt; i.e. a table indexed with an integer key (0−255) storing a value that represents color. </a:t>
            </a:r>
          </a:p>
        </p:txBody>
      </p:sp>
    </p:spTree>
    <p:extLst>
      <p:ext uri="{BB962C8B-B14F-4D97-AF65-F5344CB8AC3E}">
        <p14:creationId xmlns:p14="http://schemas.microsoft.com/office/powerpoint/2010/main" val="872319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True-Color </a:t>
            </a:r>
            <a:r>
              <a:rPr lang="en-US" dirty="0" smtClean="0"/>
              <a:t>Frame Buffer </a:t>
            </a:r>
            <a:endParaRPr lang="en-US" dirty="0"/>
          </a:p>
        </p:txBody>
      </p:sp>
      <p:sp>
        <p:nvSpPr>
          <p:cNvPr id="3" name="Content Placeholder 2"/>
          <p:cNvSpPr>
            <a:spLocks noGrp="1"/>
          </p:cNvSpPr>
          <p:nvPr>
            <p:ph idx="1"/>
          </p:nvPr>
        </p:nvSpPr>
        <p:spPr>
          <a:xfrm>
            <a:off x="674299" y="1394305"/>
            <a:ext cx="10515600" cy="1590436"/>
          </a:xfrm>
        </p:spPr>
        <p:txBody>
          <a:bodyPr>
            <a:normAutofit/>
          </a:bodyPr>
          <a:lstStyle/>
          <a:p>
            <a:pPr algn="just"/>
            <a:r>
              <a:rPr lang="en-US" sz="2400" dirty="0"/>
              <a:t>The true-color frame-buffer also represents color images, but does not use a CLUT. The RGB color value for each pixel is stored directly within the frame buffer. So, if we use 8 bits to represent each Red, Green and Blue component, we will require 24 bits (3 bytes) of storage per pixel</a:t>
            </a:r>
            <a:r>
              <a:rPr lang="en-US" sz="2400"/>
              <a:t>. </a:t>
            </a:r>
            <a:endParaRPr lang="en-US" sz="2400" dirty="0" smtClean="0"/>
          </a:p>
        </p:txBody>
      </p:sp>
    </p:spTree>
    <p:extLst>
      <p:ext uri="{BB962C8B-B14F-4D97-AF65-F5344CB8AC3E}">
        <p14:creationId xmlns:p14="http://schemas.microsoft.com/office/powerpoint/2010/main" val="43900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331" y="690203"/>
            <a:ext cx="5797412" cy="56502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39" y="532681"/>
            <a:ext cx="5348983" cy="4763938"/>
          </a:xfrm>
          <a:prstGeom prst="rect">
            <a:avLst/>
          </a:prstGeom>
        </p:spPr>
      </p:pic>
    </p:spTree>
    <p:extLst>
      <p:ext uri="{BB962C8B-B14F-4D97-AF65-F5344CB8AC3E}">
        <p14:creationId xmlns:p14="http://schemas.microsoft.com/office/powerpoint/2010/main" val="383522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one topics </a:t>
            </a:r>
            <a:endParaRPr lang="en-US" dirty="0"/>
          </a:p>
        </p:txBody>
      </p:sp>
      <p:sp>
        <p:nvSpPr>
          <p:cNvPr id="3" name="Content Placeholder 2"/>
          <p:cNvSpPr>
            <a:spLocks noGrp="1"/>
          </p:cNvSpPr>
          <p:nvPr>
            <p:ph idx="1"/>
          </p:nvPr>
        </p:nvSpPr>
        <p:spPr/>
        <p:txBody>
          <a:bodyPr/>
          <a:lstStyle/>
          <a:p>
            <a:endParaRPr lang="en-US" dirty="0"/>
          </a:p>
          <a:p>
            <a:r>
              <a:rPr lang="en-US" dirty="0"/>
              <a:t> Computer graphics </a:t>
            </a:r>
            <a:r>
              <a:rPr lang="en-US" dirty="0" smtClean="0"/>
              <a:t> introduction</a:t>
            </a:r>
          </a:p>
          <a:p>
            <a:r>
              <a:rPr lang="en-US" dirty="0" smtClean="0"/>
              <a:t>Advantages of C.G.</a:t>
            </a:r>
          </a:p>
          <a:p>
            <a:r>
              <a:rPr lang="en-US" dirty="0" smtClean="0"/>
              <a:t>Application of C.G.</a:t>
            </a:r>
          </a:p>
          <a:p>
            <a:r>
              <a:rPr lang="en-US" dirty="0" smtClean="0"/>
              <a:t>The </a:t>
            </a:r>
            <a:r>
              <a:rPr lang="en-US" dirty="0"/>
              <a:t>Digital Image </a:t>
            </a:r>
            <a:endParaRPr lang="en-US" dirty="0" smtClean="0"/>
          </a:p>
          <a:p>
            <a:r>
              <a:rPr lang="en-US" dirty="0"/>
              <a:t>Raster Image Representation </a:t>
            </a:r>
            <a:endParaRPr lang="en-US" dirty="0" smtClean="0"/>
          </a:p>
          <a:p>
            <a:r>
              <a:rPr lang="en-US" dirty="0"/>
              <a:t>Hardware Frame Buffers </a:t>
            </a:r>
            <a:endParaRPr lang="en-US" dirty="0" smtClean="0"/>
          </a:p>
          <a:p>
            <a:endParaRPr lang="en-US" dirty="0"/>
          </a:p>
        </p:txBody>
      </p:sp>
    </p:spTree>
    <p:extLst>
      <p:ext uri="{BB962C8B-B14F-4D97-AF65-F5344CB8AC3E}">
        <p14:creationId xmlns:p14="http://schemas.microsoft.com/office/powerpoint/2010/main" val="550501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Computer </a:t>
            </a:r>
            <a:r>
              <a:rPr lang="en-US" dirty="0"/>
              <a:t>graphics </a:t>
            </a:r>
          </a:p>
        </p:txBody>
      </p:sp>
      <p:sp>
        <p:nvSpPr>
          <p:cNvPr id="3" name="Content Placeholder 2"/>
          <p:cNvSpPr>
            <a:spLocks noGrp="1"/>
          </p:cNvSpPr>
          <p:nvPr>
            <p:ph idx="1"/>
          </p:nvPr>
        </p:nvSpPr>
        <p:spPr/>
        <p:txBody>
          <a:bodyPr>
            <a:normAutofit lnSpcReduction="10000"/>
          </a:bodyPr>
          <a:lstStyle/>
          <a:p>
            <a:pPr algn="just"/>
            <a:r>
              <a:rPr lang="en-US" dirty="0" smtClean="0"/>
              <a:t> </a:t>
            </a:r>
            <a:r>
              <a:rPr lang="en-US" dirty="0"/>
              <a:t>Computer graphics is concerned with producing images and animations (or sequences of images) using a computer. This includes the hardware and software systems used to make these images. </a:t>
            </a:r>
            <a:endParaRPr lang="en-US" dirty="0" smtClean="0"/>
          </a:p>
          <a:p>
            <a:pPr algn="just"/>
            <a:r>
              <a:rPr lang="en-US" dirty="0" smtClean="0"/>
              <a:t> </a:t>
            </a:r>
            <a:r>
              <a:rPr lang="en-US" dirty="0"/>
              <a:t>The field of computer graphics has grown enormously over the past 10–20 years, and many software systems have been developed for generating computer graphics of various sorts. </a:t>
            </a:r>
            <a:endParaRPr lang="en-US" dirty="0" smtClean="0"/>
          </a:p>
          <a:p>
            <a:pPr algn="just"/>
            <a:r>
              <a:rPr lang="en-US" dirty="0" smtClean="0"/>
              <a:t> </a:t>
            </a:r>
            <a:r>
              <a:rPr lang="en-US" dirty="0"/>
              <a:t>The field of computer graphics dates back to the early 1960’s with Ivan Sutherland, one of the pioneers of the field. This began with the development of the (by current standards) very simple software for performing the necessary mathematical transformations to produce simple line-drawings of 2- and 3-dimensional scenes. </a:t>
            </a:r>
          </a:p>
        </p:txBody>
      </p:sp>
    </p:spTree>
    <p:extLst>
      <p:ext uri="{BB962C8B-B14F-4D97-AF65-F5344CB8AC3E}">
        <p14:creationId xmlns:p14="http://schemas.microsoft.com/office/powerpoint/2010/main" val="642270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123" t="15848" r="20542" b="23523"/>
          <a:stretch/>
        </p:blipFill>
        <p:spPr>
          <a:xfrm>
            <a:off x="663068" y="224285"/>
            <a:ext cx="9317694" cy="6713196"/>
          </a:xfrm>
          <a:prstGeom prst="rect">
            <a:avLst/>
          </a:prstGeom>
        </p:spPr>
      </p:pic>
    </p:spTree>
    <p:extLst>
      <p:ext uri="{BB962C8B-B14F-4D97-AF65-F5344CB8AC3E}">
        <p14:creationId xmlns:p14="http://schemas.microsoft.com/office/powerpoint/2010/main" val="394048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3691" b="43722"/>
          <a:stretch/>
        </p:blipFill>
        <p:spPr>
          <a:xfrm>
            <a:off x="248415" y="564068"/>
            <a:ext cx="11502532" cy="5181124"/>
          </a:xfrm>
          <a:prstGeom prst="rect">
            <a:avLst/>
          </a:prstGeom>
        </p:spPr>
      </p:pic>
    </p:spTree>
    <p:extLst>
      <p:ext uri="{BB962C8B-B14F-4D97-AF65-F5344CB8AC3E}">
        <p14:creationId xmlns:p14="http://schemas.microsoft.com/office/powerpoint/2010/main" val="1730782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8418"/>
          <a:stretch/>
        </p:blipFill>
        <p:spPr>
          <a:xfrm>
            <a:off x="915889" y="1431985"/>
            <a:ext cx="10396218" cy="3332302"/>
          </a:xfrm>
          <a:prstGeom prst="rect">
            <a:avLst/>
          </a:prstGeom>
        </p:spPr>
      </p:pic>
    </p:spTree>
    <p:extLst>
      <p:ext uri="{BB962C8B-B14F-4D97-AF65-F5344CB8AC3E}">
        <p14:creationId xmlns:p14="http://schemas.microsoft.com/office/powerpoint/2010/main" val="493100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Digital Image </a:t>
            </a:r>
          </a:p>
        </p:txBody>
      </p:sp>
      <p:sp>
        <p:nvSpPr>
          <p:cNvPr id="3" name="Content Placeholder 2"/>
          <p:cNvSpPr>
            <a:spLocks noGrp="1"/>
          </p:cNvSpPr>
          <p:nvPr>
            <p:ph idx="1"/>
          </p:nvPr>
        </p:nvSpPr>
        <p:spPr/>
        <p:txBody>
          <a:bodyPr>
            <a:normAutofit fontScale="92500" lnSpcReduction="10000"/>
          </a:bodyPr>
          <a:lstStyle/>
          <a:p>
            <a:pPr algn="just"/>
            <a:r>
              <a:rPr lang="en-US" dirty="0"/>
              <a:t>Virtually all computing devices in use today are digital; data is represented in a discrete form using patterns of binary digits (bits) that can encode numbers within finite ranges and with limited precision. </a:t>
            </a:r>
            <a:endParaRPr lang="en-US" dirty="0" smtClean="0"/>
          </a:p>
          <a:p>
            <a:pPr algn="just"/>
            <a:r>
              <a:rPr lang="en-US" dirty="0"/>
              <a:t>the images we perceive in our </a:t>
            </a:r>
            <a:r>
              <a:rPr lang="en-US" dirty="0" smtClean="0"/>
              <a:t>environment </a:t>
            </a:r>
            <a:r>
              <a:rPr lang="en-US" dirty="0"/>
              <a:t>are analogue. They are formed by complex interactions between light and physical objects, resulting in continuous variations in light wavelength and intensity. Some of this light is reflected in to the retina of the eye, where cells convert light into nerve impulses that we interpret as a visual stimulus. Suppose we wish to ‘capture’ an image and represent it on a computer e.g. with a scanner or camera </a:t>
            </a:r>
            <a:r>
              <a:rPr lang="en-US" dirty="0" smtClean="0"/>
              <a:t>.Since </a:t>
            </a:r>
            <a:r>
              <a:rPr lang="en-US" dirty="0"/>
              <a:t>we do not have infinite storage (bits), it follows that we must convert that analogue signal into a more limited digital form. We call this conversion process </a:t>
            </a:r>
            <a:r>
              <a:rPr lang="en-US" dirty="0">
                <a:solidFill>
                  <a:srgbClr val="FF0000"/>
                </a:solidFill>
              </a:rPr>
              <a:t>sampling </a:t>
            </a:r>
          </a:p>
        </p:txBody>
      </p:sp>
    </p:spTree>
    <p:extLst>
      <p:ext uri="{BB962C8B-B14F-4D97-AF65-F5344CB8AC3E}">
        <p14:creationId xmlns:p14="http://schemas.microsoft.com/office/powerpoint/2010/main" val="3426976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Raster Image Representation </a:t>
            </a:r>
          </a:p>
        </p:txBody>
      </p:sp>
      <p:sp>
        <p:nvSpPr>
          <p:cNvPr id="3" name="Content Placeholder 2"/>
          <p:cNvSpPr>
            <a:spLocks noGrp="1"/>
          </p:cNvSpPr>
          <p:nvPr>
            <p:ph idx="1"/>
          </p:nvPr>
        </p:nvSpPr>
        <p:spPr/>
        <p:txBody>
          <a:bodyPr>
            <a:normAutofit fontScale="92500"/>
          </a:bodyPr>
          <a:lstStyle/>
          <a:p>
            <a:pPr algn="just"/>
            <a:r>
              <a:rPr lang="en-US" dirty="0"/>
              <a:t>The Computer Graphics solution to the problem of image representation is to break the image (picture) up into a regular grid that we call a ‘raster’. Each grid cell is a ‘picture cell’, a term often contracted to </a:t>
            </a:r>
            <a:r>
              <a:rPr lang="en-US" dirty="0">
                <a:solidFill>
                  <a:srgbClr val="FF0000"/>
                </a:solidFill>
              </a:rPr>
              <a:t>pixel</a:t>
            </a:r>
            <a:r>
              <a:rPr lang="en-US" dirty="0"/>
              <a:t>. </a:t>
            </a:r>
            <a:endParaRPr lang="en-US" dirty="0" smtClean="0"/>
          </a:p>
          <a:p>
            <a:pPr algn="just"/>
            <a:r>
              <a:rPr lang="en-US" dirty="0"/>
              <a:t>In most implementations, </a:t>
            </a:r>
            <a:r>
              <a:rPr lang="en-US" dirty="0" err="1"/>
              <a:t>rasters</a:t>
            </a:r>
            <a:r>
              <a:rPr lang="en-US" dirty="0"/>
              <a:t> take the form of a rectilinear grid often containing many thousands of pixels (Figure 2.1). </a:t>
            </a:r>
            <a:endParaRPr lang="en-US" dirty="0" smtClean="0"/>
          </a:p>
          <a:p>
            <a:pPr algn="just"/>
            <a:r>
              <a:rPr lang="en-US" dirty="0"/>
              <a:t>The number of pixels in an image is referred to as the image’s resolution. Modern desktop displays are capable of visualizing images with resolutions around 1024 × 768 pixels (i.e. a million pixels or one mega-pixel). Even inexpensive modern cameras and scanners are now capable of capturing images at resolutions of several mega-pixels. In general, the greater the resolution, the greater the level of spatial detail an image can represent. </a:t>
            </a:r>
          </a:p>
        </p:txBody>
      </p:sp>
    </p:spTree>
    <p:extLst>
      <p:ext uri="{BB962C8B-B14F-4D97-AF65-F5344CB8AC3E}">
        <p14:creationId xmlns:p14="http://schemas.microsoft.com/office/powerpoint/2010/main" val="3228867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1132" y="465008"/>
            <a:ext cx="10796473" cy="5228426"/>
          </a:xfrm>
          <a:prstGeom prst="rect">
            <a:avLst/>
          </a:prstGeom>
        </p:spPr>
      </p:pic>
    </p:spTree>
    <p:extLst>
      <p:ext uri="{BB962C8B-B14F-4D97-AF65-F5344CB8AC3E}">
        <p14:creationId xmlns:p14="http://schemas.microsoft.com/office/powerpoint/2010/main" val="4151862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872</Words>
  <Application>Microsoft Office PowerPoint</Application>
  <PresentationFormat>Widescreen</PresentationFormat>
  <Paragraphs>30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Computer graphics(1)</vt:lpstr>
      <vt:lpstr>Lecture one topics </vt:lpstr>
      <vt:lpstr> Computer graphics </vt:lpstr>
      <vt:lpstr>PowerPoint Presentation</vt:lpstr>
      <vt:lpstr>PowerPoint Presentation</vt:lpstr>
      <vt:lpstr>PowerPoint Presentation</vt:lpstr>
      <vt:lpstr>The Digital Image </vt:lpstr>
      <vt:lpstr>Raster Image Representation </vt:lpstr>
      <vt:lpstr>PowerPoint Presentation</vt:lpstr>
      <vt:lpstr>PowerPoint Presentation</vt:lpstr>
      <vt:lpstr>Hardware Frame Buffers </vt:lpstr>
      <vt:lpstr>Greyscale Frame Buffer </vt:lpstr>
      <vt:lpstr>Pseudo-color Frame Buffer </vt:lpstr>
      <vt:lpstr>True-Color Frame Buffer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graphics(1)</dc:title>
  <dc:creator>MSI-PC</dc:creator>
  <cp:lastModifiedBy>MSI-PC</cp:lastModifiedBy>
  <cp:revision>6</cp:revision>
  <dcterms:created xsi:type="dcterms:W3CDTF">2020-12-08T04:10:10Z</dcterms:created>
  <dcterms:modified xsi:type="dcterms:W3CDTF">2020-12-10T13:20:28Z</dcterms:modified>
</cp:coreProperties>
</file>